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2"/>
  </p:notesMasterIdLst>
  <p:sldIdLst>
    <p:sldId id="265" r:id="rId2"/>
    <p:sldId id="335" r:id="rId3"/>
    <p:sldId id="351" r:id="rId4"/>
    <p:sldId id="336" r:id="rId5"/>
    <p:sldId id="337" r:id="rId6"/>
    <p:sldId id="346" r:id="rId7"/>
    <p:sldId id="338" r:id="rId8"/>
    <p:sldId id="342" r:id="rId9"/>
    <p:sldId id="340" r:id="rId10"/>
    <p:sldId id="341" r:id="rId11"/>
    <p:sldId id="352" r:id="rId12"/>
    <p:sldId id="347" r:id="rId13"/>
    <p:sldId id="374" r:id="rId14"/>
    <p:sldId id="372" r:id="rId15"/>
    <p:sldId id="375" r:id="rId16"/>
    <p:sldId id="370" r:id="rId17"/>
    <p:sldId id="379" r:id="rId18"/>
    <p:sldId id="345" r:id="rId19"/>
    <p:sldId id="349" r:id="rId20"/>
    <p:sldId id="353" r:id="rId21"/>
    <p:sldId id="368" r:id="rId22"/>
    <p:sldId id="376" r:id="rId23"/>
    <p:sldId id="377" r:id="rId24"/>
    <p:sldId id="378" r:id="rId25"/>
    <p:sldId id="363" r:id="rId26"/>
    <p:sldId id="364" r:id="rId27"/>
    <p:sldId id="365" r:id="rId28"/>
    <p:sldId id="366" r:id="rId29"/>
    <p:sldId id="367" r:id="rId30"/>
    <p:sldId id="327" r:id="rId31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Verdana" panose="020B0604030504040204" pitchFamily="34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>
        <p:scale>
          <a:sx n="100" d="100"/>
          <a:sy n="100" d="100"/>
        </p:scale>
        <p:origin x="-324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4D2A1-412A-46CD-8188-EF9F909A7B5B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E3DE2-FD6C-4609-B727-E3DFD0F15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74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E3DE2-FD6C-4609-B727-E3DFD0F15B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11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2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953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5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7030A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8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0066"/>
                </a:solidFill>
              </a:defRPr>
            </a:lvl1pPr>
          </a:lstStyle>
          <a:p>
            <a:r>
              <a:rPr lang="en-US" smtClean="0"/>
              <a:t>April 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ctr" defTabSz="914400" rtl="0" eaLnBrk="1" latinLnBrk="0" hangingPunct="1">
              <a:defRPr lang="en-US" sz="1200" kern="1200" smtClean="0">
                <a:solidFill>
                  <a:srgbClr val="FF0066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Skoltech: Locality in Coding Theory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828800" cy="365125"/>
          </a:xfrm>
        </p:spPr>
        <p:txBody>
          <a:bodyPr/>
          <a:lstStyle>
            <a:lvl1pPr>
              <a:defRPr lang="en-US" sz="1200" kern="1200" smtClean="0">
                <a:solidFill>
                  <a:srgbClr val="FF006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7021E11-9067-4BBB-A5C4-DEA8C9A84C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305800" y="6400800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kern="1200" dirty="0" smtClean="0">
                <a:solidFill>
                  <a:srgbClr val="FF0066"/>
                </a:solidFill>
                <a:latin typeface="+mn-lt"/>
                <a:ea typeface="+mn-ea"/>
                <a:cs typeface="+mn-cs"/>
              </a:rPr>
              <a:t>of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rgbClr val="FF0066"/>
                </a:solidFill>
                <a:latin typeface="+mn-lt"/>
                <a:ea typeface="+mn-ea"/>
                <a:cs typeface="+mn-cs"/>
              </a:rPr>
              <a:t>30</a:t>
            </a:r>
            <a:endParaRPr lang="en-US" sz="1200" kern="1200" dirty="0">
              <a:solidFill>
                <a:srgbClr val="FF0066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478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22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4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03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64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85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79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April 9,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Skoltech: Locality in Coding Theory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21E11-9067-4BBB-A5C4-DEA8C9A84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8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19.png"/><Relationship Id="rId10" Type="http://schemas.openxmlformats.org/officeDocument/2006/relationships/image" Target="../media/image25.png"/><Relationship Id="rId4" Type="http://schemas.openxmlformats.org/officeDocument/2006/relationships/image" Target="../media/image17.png"/><Relationship Id="rId9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Locality in Coding Theory II: LTCs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Madhu Sudan</a:t>
            </a:r>
          </a:p>
          <a:p>
            <a:r>
              <a:rPr lang="en-US" sz="3600" dirty="0" smtClean="0"/>
              <a:t>Harvard</a:t>
            </a:r>
            <a:endParaRPr lang="en-US" sz="3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5181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19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Proof of Lemma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3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Reinterpretation of robustness:</a:t>
                </a:r>
              </a:p>
              <a:p>
                <a:pPr lvl="1"/>
                <a:r>
                  <a:rPr lang="en-US" dirty="0" smtClean="0"/>
                  <a:t>Pick random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Pick random plane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∋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Accept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agrees with best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codeword</a:t>
                </a:r>
                <a:r>
                  <a:rPr lang="en-US" dirty="0" smtClean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Analysis: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b="0" dirty="0" smtClean="0"/>
                  <a:t> BAD if three planes disagree. </a:t>
                </a:r>
              </a:p>
              <a:p>
                <a:pPr lvl="1"/>
                <a:r>
                  <a:rPr lang="en-US" b="0" dirty="0" smtClean="0"/>
                  <a:t>Line/plane BAD if contain many BAD points </a:t>
                </a:r>
              </a:p>
              <a:p>
                <a:pPr lvl="1"/>
                <a:r>
                  <a:rPr lang="en-US" dirty="0" err="1" smtClean="0"/>
                  <a:t>Pr</a:t>
                </a:r>
                <a:r>
                  <a:rPr lang="en-US" dirty="0" smtClean="0"/>
                  <a:t>[test rejects |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b="0" dirty="0" smtClean="0"/>
                  <a:t> BAD]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0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b="0" dirty="0" smtClean="0"/>
                  <a:t> Pr[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b="0" dirty="0" smtClean="0"/>
                  <a:t> BAD] small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b="0" dirty="0" smtClean="0"/>
                  <a:t> BAD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b="0" dirty="0" smtClean="0"/>
                  <a:t> some line containing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b="0" dirty="0" smtClean="0"/>
                  <a:t> BAD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b="0" dirty="0" smtClean="0"/>
                  <a:t> some plane containing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b="0" dirty="0" smtClean="0"/>
                  <a:t> BAD </a:t>
                </a:r>
              </a:p>
              <a:p>
                <a:pPr lvl="1"/>
                <a:r>
                  <a:rPr lang="en-US" dirty="0" smtClean="0"/>
                  <a:t>Throw away BAD planes; Rest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b="0" dirty="0" smtClean="0"/>
                  <a:t> is clean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b="0" dirty="0" smtClean="0"/>
                  <a:t> consistent with some </a:t>
                </a:r>
                <a:r>
                  <a:rPr lang="en-US" b="0" dirty="0" err="1" smtClean="0"/>
                  <a:t>codeword</a:t>
                </a:r>
                <a:r>
                  <a:rPr lang="en-US" b="0" dirty="0" smtClean="0"/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85" t="-2695" b="-2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via Tensor Products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Starting with base code of rate R,</a:t>
                </a:r>
              </a:p>
              <a:p>
                <a:pPr lvl="1"/>
                <a:r>
                  <a:rPr lang="en-US" dirty="0" smtClean="0"/>
                  <a:t>get Code of rate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 smtClean="0"/>
                  <a:t>, distance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, testable with locality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But central ingredient in much better constructions!</a:t>
                </a:r>
              </a:p>
              <a:p>
                <a:pPr lvl="1"/>
                <a:r>
                  <a:rPr lang="en-US" dirty="0" smtClean="0"/>
                  <a:t>E.g., Apply [KMR-ZS’16a] and get code of 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 smtClean="0"/>
                  <a:t>,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</a:rPr>
                      <m:t> −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,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/>
                  <a:t> locality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𝑜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Also central ingredient in analyses of non-tensor codes!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617" b="-3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28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Part 2: Testing &amp; Composition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45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Zig-Zag Approach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Pioneered by [</a:t>
                </a:r>
                <a:r>
                  <a:rPr lang="en-US" dirty="0" err="1" smtClean="0"/>
                  <a:t>Reingold-Vadhan-Wigderson</a:t>
                </a:r>
                <a:r>
                  <a:rPr lang="en-US" dirty="0" smtClean="0"/>
                  <a:t>]</a:t>
                </a:r>
              </a:p>
              <a:p>
                <a:pPr lvl="1"/>
                <a:r>
                  <a:rPr lang="en-US" dirty="0" smtClean="0"/>
                  <a:t>Identify two parameters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b="0" dirty="0" smtClean="0"/>
                  <a:t> (say we want to increase both).</a:t>
                </a:r>
              </a:p>
              <a:p>
                <a:pPr lvl="1"/>
                <a:r>
                  <a:rPr lang="en-US" dirty="0" smtClean="0"/>
                  <a:t>Identify two operations:</a:t>
                </a:r>
              </a:p>
              <a:p>
                <a:pPr lvl="2"/>
                <a:r>
                  <a:rPr lang="en-US" dirty="0" smtClean="0"/>
                  <a:t>Zig: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→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𝛽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b="0" dirty="0" smtClean="0"/>
                  <a:t>  [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 ;</m:t>
                    </m:r>
                    <m:r>
                      <a:rPr lang="en-US" b="0" i="1" smtClean="0">
                        <a:latin typeface="Cambria Math"/>
                      </a:rPr>
                      <m:t>𝛽</m:t>
                    </m:r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b="0" dirty="0" smtClean="0"/>
                  <a:t> ]</a:t>
                </a:r>
              </a:p>
              <a:p>
                <a:pPr lvl="2"/>
                <a:r>
                  <a:rPr lang="en-US" dirty="0" smtClean="0"/>
                  <a:t>Zag: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→(</m:t>
                    </m:r>
                    <m:r>
                      <a:rPr lang="en-US" b="0" i="1" smtClean="0">
                        <a:latin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If we are lucky:</a:t>
                </a:r>
              </a:p>
              <a:p>
                <a:pPr lvl="2"/>
                <a:r>
                  <a:rPr lang="en-US" dirty="0" smtClean="0"/>
                  <a:t>Zig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∘</m:t>
                    </m:r>
                  </m:oMath>
                </a14:m>
                <a:r>
                  <a:rPr lang="en-US" dirty="0" smtClean="0"/>
                  <a:t> Zag: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→(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Remarkably successful approach!</a:t>
                </a:r>
              </a:p>
              <a:p>
                <a:pPr lvl="1"/>
                <a:r>
                  <a:rPr lang="en-US" dirty="0" smtClean="0"/>
                  <a:t>Expanders – [RVW, CRVW]</a:t>
                </a:r>
              </a:p>
              <a:p>
                <a:pPr lvl="1"/>
                <a:r>
                  <a:rPr lang="en-US" dirty="0" err="1" smtClean="0"/>
                  <a:t>Logspace</a:t>
                </a:r>
                <a:r>
                  <a:rPr lang="en-US" dirty="0" smtClean="0"/>
                  <a:t> connectivity – [</a:t>
                </a:r>
                <a:r>
                  <a:rPr lang="en-US" dirty="0" err="1" smtClean="0"/>
                  <a:t>Reingold</a:t>
                </a:r>
                <a:r>
                  <a:rPr lang="en-US" dirty="0" smtClean="0"/>
                  <a:t>]</a:t>
                </a:r>
              </a:p>
              <a:p>
                <a:pPr lvl="1"/>
                <a:r>
                  <a:rPr lang="en-US" dirty="0" smtClean="0"/>
                  <a:t>PCP – [</a:t>
                </a:r>
                <a:r>
                  <a:rPr lang="en-US" dirty="0" err="1" smtClean="0"/>
                  <a:t>Dinur</a:t>
                </a:r>
                <a:r>
                  <a:rPr lang="en-US" dirty="0" smtClean="0"/>
                  <a:t>]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61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Zig-Zag LTC Construction [KMR-ZS’16b]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Zig-Operation: </a:t>
            </a:r>
            <a:r>
              <a:rPr lang="en-US" dirty="0" err="1" smtClean="0"/>
              <a:t>Tensoring</a:t>
            </a:r>
            <a:endParaRPr lang="en-US" dirty="0" smtClean="0"/>
          </a:p>
          <a:p>
            <a:pPr lvl="1"/>
            <a:r>
              <a:rPr lang="en-US" dirty="0" smtClean="0"/>
              <a:t>Length Squares </a:t>
            </a:r>
          </a:p>
          <a:p>
            <a:pPr lvl="1"/>
            <a:r>
              <a:rPr lang="en-US" dirty="0" smtClean="0"/>
              <a:t>Robustness Reduces by O(1) factor</a:t>
            </a:r>
          </a:p>
          <a:p>
            <a:pPr lvl="1"/>
            <a:r>
              <a:rPr lang="en-US" b="0" dirty="0" smtClean="0"/>
              <a:t>Distance Squares</a:t>
            </a:r>
          </a:p>
          <a:p>
            <a:r>
              <a:rPr lang="en-US" dirty="0" smtClean="0"/>
              <a:t>Zag-Operation: </a:t>
            </a:r>
            <a:r>
              <a:rPr lang="en-US" dirty="0" err="1" smtClean="0"/>
              <a:t>Alon-Luby</a:t>
            </a:r>
            <a:r>
              <a:rPr lang="en-US" dirty="0" smtClean="0"/>
              <a:t> Transform</a:t>
            </a:r>
          </a:p>
          <a:p>
            <a:pPr lvl="1"/>
            <a:r>
              <a:rPr lang="en-US" dirty="0" smtClean="0"/>
              <a:t>Distance Increases</a:t>
            </a:r>
          </a:p>
          <a:p>
            <a:pPr lvl="1"/>
            <a:r>
              <a:rPr lang="en-US" dirty="0" smtClean="0"/>
              <a:t>Robustness decreases</a:t>
            </a:r>
          </a:p>
          <a:p>
            <a:pPr lvl="1"/>
            <a:r>
              <a:rPr lang="en-US" dirty="0" smtClean="0"/>
              <a:t>Length no worse</a:t>
            </a:r>
            <a:endParaRPr lang="en-US" dirty="0"/>
          </a:p>
          <a:p>
            <a:r>
              <a:rPr lang="en-US" dirty="0" smtClean="0"/>
              <a:t>Combination:</a:t>
            </a:r>
          </a:p>
          <a:p>
            <a:pPr lvl="1"/>
            <a:r>
              <a:rPr lang="en-US" dirty="0" smtClean="0"/>
              <a:t>Length Squares</a:t>
            </a:r>
          </a:p>
          <a:p>
            <a:pPr lvl="1"/>
            <a:r>
              <a:rPr lang="en-US" dirty="0" smtClean="0"/>
              <a:t>Distance Maintained!</a:t>
            </a:r>
          </a:p>
          <a:p>
            <a:pPr lvl="1"/>
            <a:r>
              <a:rPr lang="en-US" dirty="0" smtClean="0"/>
              <a:t>Robustness smaller by constant factor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050" name="Picture 2" descr="C:\Users\Madhu Sudan\Desktop\imag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05000"/>
            <a:ext cx="288771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dhu Sudan\Desktop\imag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86000"/>
            <a:ext cx="288771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Madhu Sudan\Desktop\imag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872" y="4038600"/>
            <a:ext cx="288771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Madhu Sudan\Desktop\not_ok_mark_clip_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95562"/>
            <a:ext cx="295274" cy="29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Madhu Sudan\Desktop\imag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410200"/>
            <a:ext cx="288771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Madhu Sudan\Desktop\imag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530" y="5029200"/>
            <a:ext cx="288771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Madhu Sudan\Desktop\imag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99" y="4724400"/>
            <a:ext cx="288771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Madhu Sudan\Desktop\not_ok_mark_clip_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700459"/>
            <a:ext cx="295274" cy="29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Madhu Sudan\Desktop\imag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759" y="3371847"/>
            <a:ext cx="288771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40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Zig-Zag LTC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[KMR-ZS’16] Theorem: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, for infinitely many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there exists codes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of 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 smtClean="0"/>
                  <a:t>,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 −</m:t>
                    </m:r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</a:rPr>
                      <m:t> −</m:t>
                    </m:r>
                    <m:r>
                      <a:rPr lang="en-US" b="0" i="1" smtClean="0">
                        <a:latin typeface="Cambria Math"/>
                      </a:rPr>
                      <m:t>𝑜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that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log</m:t>
                                </m:r>
                              </m:e>
                              <m:sup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func>
                              </m:sup>
                            </m:sSup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-LTCs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43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Part 3: Testing by Symmetries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4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wish to test natural codes (linearity, low-degree, …) how to do it?</a:t>
            </a:r>
          </a:p>
          <a:p>
            <a:r>
              <a:rPr lang="en-US" dirty="0" smtClean="0"/>
              <a:t>What if you want code to be LTC + LDC?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78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via Symmetries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Idea/Hope: </a:t>
            </a:r>
          </a:p>
          <a:p>
            <a:pPr lvl="1"/>
            <a:r>
              <a:rPr lang="en-US" dirty="0" smtClean="0"/>
              <a:t>If code designed to be “symmetric” and has local constraints, then it must be locally testable.</a:t>
            </a:r>
          </a:p>
          <a:p>
            <a:r>
              <a:rPr lang="en-US" dirty="0" smtClean="0"/>
              <a:t>Actuality:</a:t>
            </a:r>
          </a:p>
          <a:p>
            <a:pPr lvl="1"/>
            <a:r>
              <a:rPr lang="en-US" dirty="0" smtClean="0"/>
              <a:t>Not true completely generally</a:t>
            </a:r>
          </a:p>
          <a:p>
            <a:pPr lvl="1"/>
            <a:r>
              <a:rPr lang="en-US" dirty="0" smtClean="0"/>
              <a:t>But with some mild restrictions.</a:t>
            </a:r>
          </a:p>
          <a:p>
            <a:pPr lvl="1"/>
            <a:r>
              <a:rPr lang="en-US" dirty="0" smtClean="0"/>
              <a:t>Weakly true for “single-orbit properties”</a:t>
            </a:r>
          </a:p>
          <a:p>
            <a:pPr lvl="1"/>
            <a:r>
              <a:rPr lang="en-US" dirty="0" smtClean="0"/>
              <a:t>Strongly true for “lifted codes”</a:t>
            </a:r>
          </a:p>
          <a:p>
            <a:pPr lvl="1"/>
            <a:r>
              <a:rPr lang="en-US" dirty="0" smtClean="0"/>
              <a:t>Corollaries: Linearity testing, Low-degree testing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66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Lifting 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Lifting:</a:t>
                </a:r>
              </a:p>
              <a:p>
                <a:pPr lvl="1"/>
                <a:r>
                  <a:rPr lang="en-US" dirty="0" smtClean="0"/>
                  <a:t>Base Code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  <m:r>
                          <a:rPr lang="en-US" b="0" i="1" smtClean="0">
                            <a:latin typeface="Cambria Math"/>
                          </a:rPr>
                          <m:t>: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bSup>
                        <m:r>
                          <a:rPr lang="en-US" b="0" i="1" smtClean="0">
                            <a:latin typeface="Cambria Math"/>
                          </a:rPr>
                          <m:t>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-dim. Lift </a:t>
                </a:r>
                <a:endParaRPr lang="en-US" b="0" i="1" dirty="0" smtClean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: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𝑞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∀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/>
                            </a:rPr>
                            <m:t>dim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/>
                            </a:rPr>
                            <m:t>affine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Theorems: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 ∃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 ∀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dirty="0" smtClean="0"/>
                  <a:t>-LTC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</a:rPr>
                      <m:t>𝛿</m:t>
                    </m:r>
                    <m:r>
                      <a:rPr lang="en-US" b="0" i="1" smtClean="0">
                        <a:latin typeface="Cambria Math"/>
                      </a:rPr>
                      <m:t> ∃</m:t>
                    </m:r>
                    <m:r>
                      <a:rPr lang="en-US" b="0" i="1" smtClean="0">
                        <a:latin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</a:rPr>
                      <m:t> ∀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</a:rPr>
                      <m:t>𝛿</m:t>
                    </m:r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-robust </a:t>
                </a:r>
                <a:r>
                  <a:rPr lang="en-US" dirty="0" err="1" smtClean="0"/>
                  <a:t>wrt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 smtClean="0"/>
                  <a:t>-test.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05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this Part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ideas in Testing:</a:t>
            </a:r>
          </a:p>
          <a:p>
            <a:pPr lvl="1"/>
            <a:r>
              <a:rPr lang="en-US" dirty="0" smtClean="0"/>
              <a:t>Tensor Products</a:t>
            </a:r>
          </a:p>
          <a:p>
            <a:pPr lvl="1"/>
            <a:r>
              <a:rPr lang="en-US" dirty="0" smtClean="0"/>
              <a:t>Composition/Recursion</a:t>
            </a:r>
          </a:p>
          <a:p>
            <a:pPr lvl="1"/>
            <a:r>
              <a:rPr lang="en-US" dirty="0" smtClean="0"/>
              <a:t>Symmetry (esp. affine-invariance</a:t>
            </a:r>
            <a:r>
              <a:rPr lang="en-US" dirty="0"/>
              <a:t>)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78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Single-Orbit Codes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smtClean="0">
                        <a:solidFill>
                          <a:srgbClr val="006600"/>
                        </a:solidFill>
                        <a:latin typeface="Cambria Math"/>
                      </a:rPr>
                      <m:t>ℓ</m:t>
                    </m:r>
                  </m:oMath>
                </a14:m>
                <a:r>
                  <a:rPr lang="en-US" dirty="0"/>
                  <a:t>-Constraint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𝐾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</m:d>
                      <m:r>
                        <a:rPr lang="en-US" b="0" i="0" smtClean="0">
                          <a:latin typeface="Cambria Math"/>
                        </a:rPr>
                        <m:t>; </m:t>
                      </m:r>
                      <m:r>
                        <a:rPr lang="en-US" b="0" i="1" dirty="0" smtClean="0">
                          <a:latin typeface="Cambria Math"/>
                        </a:rPr>
                        <m:t>𝑆</m:t>
                      </m:r>
                      <m:r>
                        <a:rPr lang="en-US" b="0" i="1" dirty="0" smtClean="0">
                          <a:latin typeface="Cambria Math"/>
                        </a:rPr>
                        <m:t>⊆</m:t>
                      </m:r>
                      <m:sSubSup>
                        <m:sSubSup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𝔽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𝑞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/>
                            </a:rPr>
                            <m:t>𝑚</m:t>
                          </m:r>
                        </m:sup>
                      </m:sSubSup>
                      <m:r>
                        <a:rPr lang="en-US" b="0" i="1" dirty="0" smtClean="0">
                          <a:latin typeface="Cambria Math"/>
                        </a:rPr>
                        <m:t>, </m:t>
                      </m:r>
                      <m:r>
                        <a:rPr lang="en-US" b="0" i="1" dirty="0" smtClean="0">
                          <a:latin typeface="Cambria Math"/>
                        </a:rPr>
                        <m:t>𝑉</m:t>
                      </m:r>
                      <m:r>
                        <a:rPr lang="en-US" b="0" i="1" dirty="0" smtClean="0">
                          <a:latin typeface="Cambria Math"/>
                        </a:rPr>
                        <m:t>⊆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𝑏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: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𝑆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𝔽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/>
                                </a:rPr>
                                <m:t>𝑞</m:t>
                              </m:r>
                            </m:sub>
                          </m:sSub>
                        </m:e>
                      </m:d>
                      <m:r>
                        <a:rPr lang="en-US" b="0" i="0" dirty="0" smtClean="0">
                          <a:latin typeface="Cambria Math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en-US" b="0" i="1" dirty="0" smtClean="0">
                          <a:latin typeface="Cambria Math"/>
                        </a:rPr>
                        <m:t>=ℓ</m:t>
                      </m:r>
                    </m:oMath>
                  </m:oMathPara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 smtClean="0"/>
                  <a:t> satisfies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ℓ</m:t>
                    </m:r>
                  </m:oMath>
                </a14:m>
                <a:r>
                  <a:rPr lang="en-US" dirty="0" smtClean="0"/>
                  <a:t>-single orbit: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⊆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𝑔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:</m:t>
                        </m:r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𝔽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𝑞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𝑚</m:t>
                            </m:r>
                          </m:sup>
                        </m:sSubSup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𝔽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𝑞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solidFill>
                      <a:srgbClr val="008000"/>
                    </a:solidFill>
                  </a:rPr>
                  <a:t> </a:t>
                </a:r>
                <a:r>
                  <a:rPr lang="en-US" dirty="0" smtClean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ℓ</m:t>
                    </m:r>
                  </m:oMath>
                </a14:m>
                <a:r>
                  <a:rPr lang="en-US" dirty="0" smtClean="0"/>
                  <a:t>-single orbit if there exists 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ℓ</m:t>
                    </m:r>
                  </m:oMath>
                </a14:m>
                <a:r>
                  <a:rPr lang="en-US" dirty="0" smtClean="0"/>
                  <a:t>-constraint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∈</m:t>
                      </m:r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⇔∀ </m:t>
                      </m:r>
                      <m:r>
                        <m:rPr>
                          <m:sty m:val="p"/>
                        </m:rP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affine</m:t>
                      </m:r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: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𝑞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𝑚</m:t>
                          </m:r>
                        </m:sup>
                      </m:sSubSup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→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𝑞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𝑚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,  </m:t>
                      </m:r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∘</m:t>
                      </m:r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/>
                        </a:rPr>
                        <m:t>satisfies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Lifted Property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 smtClean="0"/>
                  <a:t>-single orbit; </a:t>
                </a:r>
              </a:p>
              <a:p>
                <a:r>
                  <a:rPr lang="en-US" dirty="0" smtClean="0"/>
                  <a:t>Single-orbit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=subspace is “Lifted”.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∃</m:t>
                    </m:r>
                  </m:oMath>
                </a14:m>
                <a:r>
                  <a:rPr lang="en-US" dirty="0" smtClean="0"/>
                  <a:t> natural properties that are single-orbit, but not Lifted: e.g. </a:t>
                </a:r>
                <a:r>
                  <a:rPr lang="en-US" dirty="0" err="1" smtClean="0"/>
                  <a:t>deg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mtClean="0"/>
                  <a:t>: 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: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5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Single-Orbit Codes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Theorem: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</a:rPr>
                          <m:t>: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p>
                        </m:sSubSup>
                        <m:r>
                          <a:rPr lang="en-US" b="0" i="1" smtClean="0">
                            <a:latin typeface="Cambria Math"/>
                          </a:rPr>
                          <m:t>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ℓ</m:t>
                    </m:r>
                  </m:oMath>
                </a14:m>
                <a:r>
                  <a:rPr lang="en-US" dirty="0" smtClean="0"/>
                  <a:t>-single-orbit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ℓ, </m:t>
                        </m:r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ℓ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dirty="0" smtClean="0"/>
                  <a:t>LTC</a:t>
                </a:r>
              </a:p>
              <a:p>
                <a:endParaRPr lang="en-US" dirty="0"/>
              </a:p>
              <a:p>
                <a:r>
                  <a:rPr lang="en-US" dirty="0" smtClean="0"/>
                  <a:t>Extremely clean and general statement</a:t>
                </a:r>
              </a:p>
              <a:p>
                <a:r>
                  <a:rPr lang="en-US" dirty="0" smtClean="0"/>
                  <a:t>Unifies many of the “first” tests of properties. [BLR, GLRSW, RS, AKKLR, KR, JPRZ].</a:t>
                </a:r>
              </a:p>
              <a:p>
                <a:r>
                  <a:rPr lang="en-US" dirty="0" smtClean="0"/>
                  <a:t>Clean simple proof.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809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59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/>
                      </a:rPr>
                      <m:t>ℓ</m:t>
                    </m:r>
                  </m:oMath>
                </a14:m>
                <a:r>
                  <a:rPr lang="en-US" dirty="0" smtClean="0"/>
                  <a:t>-single-orbit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</a:rPr>
                      <m:t>ℓ</m:t>
                    </m:r>
                  </m:oMath>
                </a14:m>
                <a:r>
                  <a:rPr lang="en-US" dirty="0" smtClean="0"/>
                  <a:t>-locally testable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54314" cy="4724400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𝐶</m:t>
                    </m:r>
                    <m:r>
                      <a:rPr lang="en-US" b="0" i="1" dirty="0" smtClean="0">
                        <a:solidFill>
                          <a:srgbClr val="008000"/>
                        </a:solidFill>
                        <a:latin typeface="Cambria Math"/>
                      </a:rPr>
                      <m:t>⊆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dirty="0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𝔽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𝑞</m:t>
                            </m:r>
                          </m:sub>
                          <m:sup>
                            <m:r>
                              <a:rPr lang="en-US" b="0" i="1" dirty="0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𝑚</m:t>
                            </m:r>
                          </m:sup>
                        </m:sSubSup>
                        <m:r>
                          <a:rPr lang="en-US" b="0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→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𝔽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𝑞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solidFill>
                      <a:srgbClr val="008000"/>
                    </a:solidFill>
                  </a:rPr>
                  <a:t> </a:t>
                </a:r>
                <a:r>
                  <a:rPr lang="en-US" dirty="0" smtClean="0"/>
                  <a:t>given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={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ℓ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},</m:t>
                        </m:r>
                        <m:r>
                          <a:rPr lang="en-US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𝑉</m:t>
                        </m:r>
                      </m:e>
                    </m:d>
                    <m:r>
                      <a:rPr lang="en-US" b="0" i="0" smtClean="0">
                        <a:solidFill>
                          <a:srgbClr val="006600"/>
                        </a:solidFill>
                        <a:latin typeface="Cambria Math"/>
                      </a:rPr>
                      <m:t>: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endParaRPr lang="en-US" b="0" i="0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 ∀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, (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∘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𝑉</m:t>
                          </m:r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rgbClr val="008000"/>
                  </a:solidFill>
                </a:endParaRPr>
              </a:p>
              <a:p>
                <a:r>
                  <a:rPr lang="en-US" dirty="0" smtClean="0"/>
                  <a:t>“Self-correction</a:t>
                </a:r>
                <a:r>
                  <a:rPr lang="en-US" dirty="0"/>
                  <a:t>” based-proof:</a:t>
                </a:r>
              </a:p>
              <a:p>
                <a:pPr lvl="1"/>
                <a:r>
                  <a:rPr lang="en-US" dirty="0" smtClean="0"/>
                  <a:t>Fix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s.t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𝜌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≝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Rejecting</m:t>
                            </m:r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 smtClean="0"/>
                  <a:t> small</a:t>
                </a:r>
              </a:p>
              <a:p>
                <a:pPr lvl="1"/>
                <a:r>
                  <a:rPr lang="en-US" dirty="0" smtClean="0"/>
                  <a:t>Define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rgbClr val="008000"/>
                        </a:solidFill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>
                    <a:solidFill>
                      <a:srgbClr val="008000"/>
                    </a:solidFill>
                  </a:rPr>
                  <a:t> </a:t>
                </a:r>
                <a:r>
                  <a:rPr lang="en-US" dirty="0"/>
                  <a:t>from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rgbClr val="008000"/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/>
                  <a:t> locally</a:t>
                </a:r>
              </a:p>
              <a:p>
                <a:pPr lvl="1"/>
                <a:r>
                  <a:rPr lang="en-US" dirty="0"/>
                  <a:t>Prove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rgbClr val="008000"/>
                        </a:solidFill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/>
                  <a:t> close to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rgbClr val="008000"/>
                        </a:solidFill>
                        <a:latin typeface="Cambria Math"/>
                      </a:rPr>
                      <m:t>𝑓</m:t>
                    </m:r>
                  </m:oMath>
                </a14:m>
                <a:endParaRPr lang="en-US" dirty="0">
                  <a:solidFill>
                    <a:srgbClr val="008000"/>
                  </a:solidFill>
                </a:endParaRPr>
              </a:p>
              <a:p>
                <a:pPr lvl="1"/>
                <a:r>
                  <a:rPr lang="en-US" dirty="0"/>
                  <a:t>Prove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rgbClr val="008000"/>
                        </a:solidFill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/>
                  <a:t> satisfies constraint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rgbClr val="008000"/>
                        </a:solidFill>
                        <a:latin typeface="Cambria Math"/>
                      </a:rPr>
                      <m:t>∀</m:t>
                    </m:r>
                    <m:r>
                      <a:rPr lang="en-US" smtClean="0">
                        <a:solidFill>
                          <a:srgbClr val="008000"/>
                        </a:solidFill>
                        <a:latin typeface="Cambria Math"/>
                      </a:rPr>
                      <m:t>𝐴</m:t>
                    </m:r>
                  </m:oMath>
                </a14:m>
                <a:endParaRPr lang="en-US" dirty="0">
                  <a:solidFill>
                    <a:srgbClr val="008000"/>
                  </a:solidFill>
                </a:endParaRPr>
              </a:p>
              <a:p>
                <a:r>
                  <a:rPr lang="en-US" dirty="0"/>
                  <a:t>Only possible</a:t>
                </a:r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600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 b="0" i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argmax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rgbClr val="FF0066"/>
                              </a:solidFill>
                              <a:latin typeface="Cambria Math"/>
                            </a:rPr>
                            <m:t>𝛽</m:t>
                          </m:r>
                        </m:sub>
                      </m:sSub>
                      <m:r>
                        <a:rPr lang="en-US" sz="2600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600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600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600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600" b="0" i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Pr</m:t>
                                  </m:r>
                                </m:e>
                                <m:lim>
                                  <m:r>
                                    <a:rPr lang="en-US" sz="2600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n-US" sz="2600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:</m:t>
                                  </m:r>
                                  <m:r>
                                    <a:rPr lang="en-US" sz="2600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en-US" sz="2600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600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sz="2600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600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sz="2600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600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〈"/>
                                      <m:endChr m:val="〉"/>
                                      <m:ctrlPr>
                                        <a:rPr lang="en-US" sz="2600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600" b="0" i="1" smtClean="0">
                                          <a:solidFill>
                                            <a:srgbClr val="FF0066"/>
                                          </a:solidFill>
                                          <a:latin typeface="Cambria Math"/>
                                        </a:rPr>
                                        <m:t>𝛽</m:t>
                                      </m:r>
                                      <m:r>
                                        <a:rPr lang="en-US" sz="2600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, </m:t>
                                      </m:r>
                                      <m:r>
                                        <a:rPr lang="en-US" sz="2600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  <m:r>
                                        <a:rPr lang="en-US" sz="2600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sz="2600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𝐴</m:t>
                                      </m:r>
                                      <m:d>
                                        <m:dPr>
                                          <m:ctrlPr>
                                            <a:rPr lang="en-US" sz="2600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600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600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600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600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)</m:t>
                                          </m:r>
                                        </m:e>
                                      </m:d>
                                      <m:r>
                                        <a:rPr lang="en-US" sz="2600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,…,</m:t>
                                      </m:r>
                                      <m:r>
                                        <a:rPr lang="en-US" sz="2600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𝑓</m:t>
                                      </m:r>
                                      <m:r>
                                        <a:rPr lang="en-US" sz="2600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sz="2600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𝐴</m:t>
                                      </m:r>
                                      <m:d>
                                        <m:dPr>
                                          <m:ctrlPr>
                                            <a:rPr lang="en-US" sz="2600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600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600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600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ℓ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2600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</m:d>
                                  <m:r>
                                    <a:rPr lang="en-US" sz="2600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∈</m:t>
                                  </m:r>
                                  <m:r>
                                    <a:rPr lang="en-US" sz="2600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260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54314" cy="4724400"/>
              </a:xfrm>
              <a:blipFill rotWithShape="1">
                <a:blip r:embed="rId3"/>
                <a:stretch>
                  <a:fillRect l="-1477" t="-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95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(contd.)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Vote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𝛽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. </m:t>
                    </m:r>
                    <m:d>
                      <m:dPr>
                        <m:begChr m:val="〈"/>
                        <m:endChr m:val="〉"/>
                        <m:ctrlP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66"/>
                            </a:solidFill>
                            <a:latin typeface="Cambria Math"/>
                          </a:rPr>
                          <m:t>𝛽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8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,…,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𝐴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8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8000"/>
                                    </a:solidFill>
                                    <a:latin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8000"/>
                                    </a:solidFill>
                                    <a:latin typeface="Cambria Math"/>
                                  </a:rPr>
                                  <m:t>ℓ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𝑉</m:t>
                    </m:r>
                  </m:oMath>
                </a14:m>
                <a:endParaRPr lang="en-US" dirty="0" smtClean="0">
                  <a:solidFill>
                    <a:srgbClr val="008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majority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: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𝐴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8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8000"/>
                                    </a:solidFill>
                                    <a:latin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8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Vote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>
                  <a:solidFill>
                    <a:srgbClr val="008000"/>
                  </a:solidFill>
                </a:endParaRPr>
              </a:p>
              <a:p>
                <a:r>
                  <a:rPr lang="en-US" dirty="0" smtClean="0"/>
                  <a:t>Key Lemma: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∀</m:t>
                      </m:r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,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𝐵</m:t>
                              </m:r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:</m:t>
                              </m:r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Vote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Vote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𝐵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≥</m:t>
                      </m:r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 −</m:t>
                      </m:r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ℓ</m:t>
                      </m:r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𝜌</m:t>
                      </m:r>
                    </m:oMath>
                  </m:oMathPara>
                </a14:m>
                <a:endParaRPr lang="en-US" dirty="0">
                  <a:solidFill>
                    <a:srgbClr val="008000"/>
                  </a:solidFill>
                </a:endParaRPr>
              </a:p>
              <a:p>
                <a:r>
                  <a:rPr lang="en-US" dirty="0" smtClean="0"/>
                  <a:t>[BLR,GLRSW,RS,AKLLR,KR,JPRZ] Proofs: Build a miracle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ℓ×ℓ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matrix 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M</a:t>
                </a:r>
                <a:r>
                  <a:rPr lang="en-US" dirty="0" smtClean="0"/>
                  <a:t>: </a:t>
                </a:r>
              </a:p>
              <a:p>
                <a:pPr lvl="1"/>
                <a:r>
                  <a:rPr lang="en-US" dirty="0" smtClean="0"/>
                  <a:t>Rows indexed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Columns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𝐵</m:t>
                    </m:r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ℓ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solidFill>
                          <a:srgbClr val="008000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∀</m:t>
                    </m:r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𝑗</m:t>
                    </m:r>
                  </m:oMath>
                </a14:m>
                <a:endParaRPr lang="en-US" b="0" dirty="0" smtClean="0">
                  <a:solidFill>
                    <a:srgbClr val="008000"/>
                  </a:solidFill>
                </a:endParaRPr>
              </a:p>
              <a:p>
                <a:pPr lvl="1"/>
                <a:r>
                  <a:rPr lang="en-US" dirty="0" smtClean="0"/>
                  <a:t>Typical row/column random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b="-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23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5803900" y="4895850"/>
            <a:ext cx="2794000" cy="8191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Why does such a matrix exist?</a:t>
            </a:r>
          </a:p>
        </p:txBody>
      </p:sp>
    </p:spTree>
    <p:extLst>
      <p:ext uri="{BB962C8B-B14F-4D97-AF65-F5344CB8AC3E}">
        <p14:creationId xmlns:p14="http://schemas.microsoft.com/office/powerpoint/2010/main" val="422285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1841500" y="2038350"/>
            <a:ext cx="4743450" cy="35814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213100" y="2078334"/>
                <a:ext cx="13333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…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100" y="2078334"/>
                <a:ext cx="1333377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1800" y="1016000"/>
                <a:ext cx="8229600" cy="4724400"/>
              </a:xfrm>
            </p:spPr>
            <p:txBody>
              <a:bodyPr/>
              <a:lstStyle/>
              <a:p>
                <a:r>
                  <a:rPr lang="en-US" dirty="0" smtClean="0"/>
                  <a:t>Wlog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,…,</m:t>
                    </m:r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0" dirty="0" smtClean="0"/>
                  <a:t> independent; rest determined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b="0" dirty="0" smtClean="0"/>
                  <a:t> random (affine).</a:t>
                </a:r>
              </a:p>
              <a:p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1800" y="1016000"/>
                <a:ext cx="8229600" cy="4724400"/>
              </a:xfrm>
              <a:blipFill rotWithShape="1">
                <a:blip r:embed="rId3"/>
                <a:stretch>
                  <a:fillRect l="-1704" t="-1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Magic explained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A0BF-1A74-43EF-87ED-563EA043C525}" type="slidenum">
              <a:rPr lang="ar-SA" smtClean="0"/>
              <a:pPr/>
              <a:t>24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2590800" y="2038350"/>
            <a:ext cx="0" cy="3581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841500" y="2603500"/>
            <a:ext cx="474345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4438650" y="2038350"/>
            <a:ext cx="0" cy="3581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1841500" y="4165600"/>
            <a:ext cx="474345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ight Brace 15"/>
          <p:cNvSpPr/>
          <p:nvPr/>
        </p:nvSpPr>
        <p:spPr bwMode="auto">
          <a:xfrm>
            <a:off x="6667500" y="2044700"/>
            <a:ext cx="196850" cy="2127250"/>
          </a:xfrm>
          <a:prstGeom prst="rightBrac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Right Brace 16"/>
          <p:cNvSpPr/>
          <p:nvPr/>
        </p:nvSpPr>
        <p:spPr bwMode="auto">
          <a:xfrm rot="5400000">
            <a:off x="3041650" y="4451350"/>
            <a:ext cx="196850" cy="2597150"/>
          </a:xfrm>
          <a:prstGeom prst="rightBrace">
            <a:avLst>
              <a:gd name="adj1" fmla="val 0"/>
              <a:gd name="adj2" fmla="val 50000"/>
            </a:avLst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934200" y="2877492"/>
                <a:ext cx="4230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2877492"/>
                <a:ext cx="423000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928575" y="5749925"/>
                <a:ext cx="4230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8575" y="5749925"/>
                <a:ext cx="423000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943100" y="2057400"/>
                <a:ext cx="4664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100" y="2057400"/>
                <a:ext cx="466474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452325" y="2070100"/>
                <a:ext cx="10746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325" y="2070100"/>
                <a:ext cx="1074653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739900" y="3765490"/>
                <a:ext cx="9124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𝐵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900" y="3765490"/>
                <a:ext cx="912494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739900" y="2603500"/>
                <a:ext cx="9347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𝐵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900" y="2603500"/>
                <a:ext cx="934743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4953000" y="2063750"/>
            <a:ext cx="436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981412" y="4229100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412" y="4229100"/>
                <a:ext cx="389850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012346" y="3101974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346" y="3101974"/>
                <a:ext cx="389850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739900" y="5162490"/>
                <a:ext cx="9235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𝐵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ℓ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900" y="5162490"/>
                <a:ext cx="923522" cy="400110"/>
              </a:xfrm>
              <a:prstGeom prst="rect">
                <a:avLst/>
              </a:prstGeom>
              <a:blipFill rotWithShape="1">
                <a:blip r:embed="rId1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523121" y="2078335"/>
                <a:ext cx="10618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3121" y="2078335"/>
                <a:ext cx="1061829" cy="461665"/>
              </a:xfrm>
              <a:prstGeom prst="rect">
                <a:avLst/>
              </a:prstGeom>
              <a:blipFill rotWithShape="1">
                <a:blip r:embed="rId13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 bwMode="auto">
          <a:xfrm>
            <a:off x="2590800" y="2643235"/>
            <a:ext cx="1819275" cy="1478261"/>
          </a:xfrm>
          <a:prstGeom prst="rect">
            <a:avLst/>
          </a:prstGeom>
          <a:solidFill>
            <a:srgbClr val="FFC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1450" y="3435350"/>
            <a:ext cx="1453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Random</a:t>
            </a:r>
            <a:endParaRPr lang="en-US" dirty="0"/>
          </a:p>
        </p:txBody>
      </p:sp>
      <p:cxnSp>
        <p:nvCxnSpPr>
          <p:cNvPr id="34" name="Straight Arrow Connector 33"/>
          <p:cNvCxnSpPr>
            <a:stCxn id="32" idx="3"/>
          </p:cNvCxnSpPr>
          <p:nvPr/>
        </p:nvCxnSpPr>
        <p:spPr bwMode="auto">
          <a:xfrm flipV="1">
            <a:off x="1624476" y="3435350"/>
            <a:ext cx="1588624" cy="23083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7147941" y="2372667"/>
            <a:ext cx="1996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Determined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 bwMode="auto">
          <a:xfrm>
            <a:off x="4455888" y="2635941"/>
            <a:ext cx="2146300" cy="1478261"/>
          </a:xfrm>
          <a:prstGeom prst="rect">
            <a:avLst/>
          </a:prstGeom>
          <a:solidFill>
            <a:srgbClr val="92D05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2619374" y="4165601"/>
            <a:ext cx="1819275" cy="1454150"/>
          </a:xfrm>
          <a:prstGeom prst="rect">
            <a:avLst/>
          </a:prstGeom>
          <a:solidFill>
            <a:srgbClr val="92D05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 bwMode="auto">
          <a:xfrm flipH="1">
            <a:off x="5171169" y="2803555"/>
            <a:ext cx="1976772" cy="68894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3810000" y="2871142"/>
            <a:ext cx="136116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Rectangle 46"/>
          <p:cNvSpPr/>
          <p:nvPr/>
        </p:nvSpPr>
        <p:spPr bwMode="auto">
          <a:xfrm>
            <a:off x="4451350" y="4171950"/>
            <a:ext cx="2146300" cy="1428780"/>
          </a:xfrm>
          <a:prstGeom prst="rect">
            <a:avLst/>
          </a:prstGeom>
          <a:solidFill>
            <a:srgbClr val="CC99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 bwMode="auto">
          <a:xfrm>
            <a:off x="3140075" y="3765490"/>
            <a:ext cx="0" cy="8509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6667500" y="4443695"/>
            <a:ext cx="2187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Overdetermined</a:t>
            </a:r>
            <a:r>
              <a:rPr lang="en-US" sz="1800" dirty="0" smtClean="0"/>
              <a:t>?</a:t>
            </a:r>
            <a:endParaRPr lang="en-US" sz="1800" dirty="0"/>
          </a:p>
        </p:txBody>
      </p:sp>
      <p:cxnSp>
        <p:nvCxnSpPr>
          <p:cNvPr id="41" name="Straight Arrow Connector 40"/>
          <p:cNvCxnSpPr/>
          <p:nvPr/>
        </p:nvCxnSpPr>
        <p:spPr bwMode="auto">
          <a:xfrm flipH="1">
            <a:off x="3454400" y="2834332"/>
            <a:ext cx="3746500" cy="24361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6718300" y="4944297"/>
            <a:ext cx="18934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No! Linear </a:t>
            </a:r>
          </a:p>
          <a:p>
            <a:r>
              <a:rPr lang="en-US" dirty="0"/>
              <a:t> </a:t>
            </a:r>
            <a:r>
              <a:rPr lang="en-US" dirty="0" smtClean="0"/>
              <a:t>   algebra!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0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23" grpId="0"/>
      <p:bldP spid="28" grpId="0"/>
      <p:bldP spid="31" grpId="0" animBg="1"/>
      <p:bldP spid="32" grpId="0"/>
      <p:bldP spid="35" grpId="0"/>
      <p:bldP spid="36" grpId="0" animBg="1"/>
      <p:bldP spid="37" grpId="0" animBg="1"/>
      <p:bldP spid="47" grpId="0" animBg="1"/>
      <p:bldP spid="48" grpId="0"/>
      <p:bldP spid="4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Robust testing of Lifted Codes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err="1" smtClean="0">
                    <a:solidFill>
                      <a:srgbClr val="C00000"/>
                    </a:solidFill>
                  </a:rPr>
                  <a:t>Thm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[GHS’15</a:t>
                </a:r>
                <a:r>
                  <a:rPr lang="en-US" dirty="0">
                    <a:solidFill>
                      <a:srgbClr val="C00000"/>
                    </a:solidFill>
                  </a:rPr>
                  <a:t>]: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8000"/>
                        </a:solidFill>
                        <a:latin typeface="Cambria Math"/>
                      </a:rPr>
                      <m:t>∀</m:t>
                    </m:r>
                    <m:r>
                      <a:rPr lang="en-US" i="1" smtClean="0">
                        <a:solidFill>
                          <a:srgbClr val="008000"/>
                        </a:solidFill>
                        <a:latin typeface="Cambria Math"/>
                      </a:rPr>
                      <m:t>𝛿</m:t>
                    </m:r>
                    <m:r>
                      <a:rPr lang="en-US" i="1" smtClean="0">
                        <a:solidFill>
                          <a:srgbClr val="008000"/>
                        </a:solidFill>
                        <a:latin typeface="Cambria Math"/>
                      </a:rPr>
                      <m:t> ∃</m:t>
                    </m:r>
                    <m:r>
                      <a:rPr lang="en-US" i="1" smtClean="0">
                        <a:solidFill>
                          <a:srgbClr val="00800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008000"/>
                    </a:solidFill>
                  </a:rPr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8000"/>
                        </a:solidFill>
                        <a:latin typeface="Cambria Math"/>
                      </a:rPr>
                      <m:t>𝐵</m:t>
                    </m:r>
                    <m:r>
                      <a:rPr lang="en-US" i="1" smtClean="0">
                        <a:solidFill>
                          <a:srgbClr val="008000"/>
                        </a:solidFill>
                        <a:latin typeface="Cambria Math"/>
                      </a:rPr>
                      <m:t>⊆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8000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i="1">
                            <a:solidFill>
                              <a:srgbClr val="008000"/>
                            </a:solidFill>
                            <a:latin typeface="Cambria Math"/>
                          </a:rPr>
                          <m:t>: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𝔽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𝑞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𝑡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008000"/>
                            </a:solidFill>
                            <a:latin typeface="Cambria Math"/>
                          </a:rPr>
                          <m:t>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𝔽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𝑞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rgbClr val="008000"/>
                    </a:solidFill>
                  </a:rPr>
                  <a:t> </a:t>
                </a:r>
                <a:r>
                  <a:rPr lang="en-US" dirty="0"/>
                  <a:t>is a code of distance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8000"/>
                        </a:solidFill>
                        <a:latin typeface="Cambria Math"/>
                      </a:rPr>
                      <m:t>𝛿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8000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solidFill>
                              <a:srgbClr val="008000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8000"/>
                            </a:solidFill>
                            <a:latin typeface="Cambria Math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-robust </a:t>
                </a:r>
                <a:r>
                  <a:rPr lang="en-US" dirty="0" err="1" smtClean="0"/>
                  <a:t>wrt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-test.</a:t>
                </a:r>
              </a:p>
              <a:p>
                <a:r>
                  <a:rPr lang="en-US" dirty="0" smtClean="0"/>
                  <a:t>Test – not most natural one!</a:t>
                </a:r>
              </a:p>
              <a:p>
                <a:pPr lvl="1"/>
                <a:r>
                  <a:rPr lang="en-US" dirty="0" smtClean="0"/>
                  <a:t>Most natural: Inspect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𝑓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-dim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𝐴</m:t>
                    </m:r>
                  </m:oMath>
                </a14:m>
                <a:endParaRPr lang="en-US" b="0" dirty="0" smtClean="0">
                  <a:solidFill>
                    <a:srgbClr val="008000"/>
                  </a:solidFill>
                </a:endParaRPr>
              </a:p>
              <a:p>
                <a:pPr lvl="1"/>
                <a:r>
                  <a:rPr lang="en-US" dirty="0" smtClean="0"/>
                  <a:t>Our test: Inspect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𝑓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2</m:t>
                    </m:r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-dim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𝐴</m:t>
                    </m:r>
                  </m:oMath>
                </a14:m>
                <a:endParaRPr lang="en-US" b="0" dirty="0" smtClean="0">
                  <a:solidFill>
                    <a:srgbClr val="008000"/>
                  </a:solidFill>
                </a:endParaRPr>
              </a:p>
              <a:p>
                <a:pPr lvl="1"/>
                <a:r>
                  <a:rPr lang="en-US" dirty="0" smtClean="0"/>
                  <a:t>Based on [</a:t>
                </a:r>
                <a:r>
                  <a:rPr lang="en-US" dirty="0" err="1" smtClean="0"/>
                  <a:t>Raz-Safra</a:t>
                </a:r>
                <a:r>
                  <a:rPr lang="en-US" dirty="0" smtClean="0"/>
                  <a:t>], [</a:t>
                </a:r>
                <a:r>
                  <a:rPr lang="en-US" dirty="0" err="1" smtClean="0"/>
                  <a:t>BenSassonS</a:t>
                </a:r>
                <a:r>
                  <a:rPr lang="en-US" dirty="0" smtClean="0"/>
                  <a:t>], …, [</a:t>
                </a:r>
                <a:r>
                  <a:rPr lang="en-US" dirty="0" err="1" smtClean="0"/>
                  <a:t>Viderman</a:t>
                </a:r>
                <a:r>
                  <a:rPr lang="en-US" dirty="0" smtClean="0"/>
                  <a:t>]</a:t>
                </a:r>
                <a:endParaRPr lang="en-US" dirty="0"/>
              </a:p>
              <a:p>
                <a:r>
                  <a:rPr lang="en-US" dirty="0"/>
                  <a:t>N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eed</m:t>
                    </m:r>
                    <m:r>
                      <a:rPr lang="en-US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to</m:t>
                    </m:r>
                    <m:r>
                      <a:rPr lang="en-US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show</m:t>
                    </m:r>
                    <m:r>
                      <a:rPr lang="en-US">
                        <a:latin typeface="Cambria Math"/>
                      </a:rPr>
                      <m:t>: ∀</m:t>
                    </m:r>
                    <m:r>
                      <a:rPr lang="en-US" smtClean="0">
                        <a:solidFill>
                          <a:srgbClr val="008000"/>
                        </a:solidFill>
                        <a:latin typeface="Cambria Math"/>
                      </a:rPr>
                      <m:t>𝑓</m:t>
                    </m:r>
                    <m:r>
                      <a:rPr lang="en-US" smtClean="0">
                        <a:solidFill>
                          <a:srgbClr val="00800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008000"/>
                            </a:solidFill>
                            <a:latin typeface="Cambria Math"/>
                          </a:rPr>
                          <m:t>𝔼</m:t>
                        </m:r>
                      </m:e>
                      <m:sub>
                        <m:r>
                          <a:rPr lang="en-US">
                            <a:solidFill>
                              <a:srgbClr val="008000"/>
                            </a:solidFill>
                            <a:latin typeface="Cambria Math"/>
                          </a:rPr>
                          <m:t>𝐴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rgbClr val="008000"/>
                            </a:solidFill>
                            <a:latin typeface="Cambria Math"/>
                          </a:rPr>
                          <m:t>𝛿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𝑓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8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"/>
                                    <m:endChr m:val="|"/>
                                    <m:ctrlPr>
                                      <a:rPr lang="en-US" i="1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​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>
                                    <a:solidFill>
                                      <a:srgbClr val="008000"/>
                                    </a:solidFill>
                                    <a:latin typeface="Cambria Math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</m:d>
                      </m:e>
                    </m:d>
                    <m:r>
                      <a:rPr lang="en-US">
                        <a:solidFill>
                          <a:srgbClr val="008000"/>
                        </a:solidFill>
                        <a:latin typeface="Cambria Math"/>
                      </a:rPr>
                      <m:t>≥</m:t>
                    </m:r>
                    <m:r>
                      <a:rPr lang="en-US">
                        <a:solidFill>
                          <a:srgbClr val="008000"/>
                        </a:solidFill>
                        <a:latin typeface="Cambria Math"/>
                      </a:rPr>
                      <m:t>𝛿</m:t>
                    </m:r>
                    <m:r>
                      <a:rPr lang="en-US">
                        <a:solidFill>
                          <a:srgbClr val="008000"/>
                        </a:solidFill>
                        <a:latin typeface="Cambria Math"/>
                      </a:rPr>
                      <m:t>(</m:t>
                    </m:r>
                    <m:r>
                      <a:rPr lang="en-US">
                        <a:solidFill>
                          <a:srgbClr val="008000"/>
                        </a:solidFill>
                        <a:latin typeface="Cambria Math"/>
                      </a:rPr>
                      <m:t>𝑓</m:t>
                    </m:r>
                    <m:r>
                      <a:rPr lang="en-US">
                        <a:solidFill>
                          <a:srgbClr val="00800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008000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>
                            <a:solidFill>
                              <a:srgbClr val="008000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rgbClr val="008000"/>
                            </a:solidFill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>
                        <a:solidFill>
                          <a:srgbClr val="008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8000"/>
                  </a:solidFill>
                </a:endParaRPr>
              </a:p>
              <a:p>
                <a:r>
                  <a:rPr lang="en-US" dirty="0" smtClean="0"/>
                  <a:t>Not previously known even when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𝑡</m:t>
                    </m:r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1</m:t>
                    </m:r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and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𝐵</m:t>
                    </m:r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 | 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deg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≤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𝜖</m:t>
                        </m:r>
                      </m:e>
                    </m:d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𝑞</m:t>
                    </m:r>
                  </m:oMath>
                </a14:m>
                <a:endParaRPr lang="en-US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561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28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 Testing of Lifted Codes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simplicity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   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).</a:t>
                </a:r>
              </a:p>
              <a:p>
                <a:r>
                  <a:rPr lang="en-US" dirty="0" smtClean="0"/>
                  <a:t>General geometry + symmetry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endParaRPr lang="en-US" b="0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Robust analysis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𝑚</m:t>
                    </m:r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4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en-US" dirty="0" smtClean="0">
                  <a:solidFill>
                    <a:srgbClr val="008000"/>
                  </a:solidFill>
                </a:endParaRPr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 smtClean="0"/>
                  <a:t>How to analyze robustness of the test for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40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Tensors: Key to understanding Lifts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Insight: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∩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dirty="0" smtClean="0"/>
                  <a:t>Wishful Approach:</a:t>
                </a:r>
              </a:p>
              <a:p>
                <a:pPr lvl="1"/>
                <a:r>
                  <a:rPr lang="en-US" dirty="0" smtClean="0"/>
                  <a:t>Test verifies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⊗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𝑚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small for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Maybe can combine this?</a:t>
                </a:r>
              </a:p>
              <a:p>
                <a:r>
                  <a:rPr lang="en-US" dirty="0" smtClean="0"/>
                  <a:t>Approach Fails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 smtClean="0"/>
                  <a:t> small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≢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 smtClean="0"/>
                  <a:t> small </a:t>
                </a:r>
                <a:r>
                  <a:rPr lang="en-US" dirty="0" smtClean="0">
                    <a:sym typeface="Wingdings" panose="05000000000000000000" pitchFamily="2" charset="2"/>
                  </a:rPr>
                  <a:t>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98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Analysis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Say testing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𝐵</m:t>
                    </m:r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by querying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-d subspace.</a:t>
                </a:r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 smtClean="0">
                    <a:solidFill>
                      <a:srgbClr val="008000"/>
                    </a:solidFill>
                  </a:rPr>
                  <a:t>{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>
                    <a:solidFill>
                      <a:srgbClr val="008000"/>
                    </a:solidFill>
                  </a:rPr>
                  <a:t> |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line</m:t>
                        </m:r>
                      </m:sub>
                    </m:sSub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>
                    <a:solidFill>
                      <a:srgbClr val="008000"/>
                    </a:solidFill>
                  </a:rPr>
                  <a:t> for all coordinate parallel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8000"/>
                    </a:solidFill>
                  </a:rPr>
                  <a:t> 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                     lines, and lines in direction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>
                    <a:solidFill>
                      <a:srgbClr val="008000"/>
                    </a:solidFill>
                  </a:rPr>
                  <a:t>}</a:t>
                </a:r>
                <a:endParaRPr lang="en-US" dirty="0" smtClean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𝐵</m:t>
                    </m:r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)=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 smtClean="0"/>
                  <a:t> ;</a:t>
                </a:r>
              </a:p>
              <a:p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 smtClean="0"/>
                  <a:t> not a tensor code, but modification of tensor analysis works!</a:t>
                </a:r>
              </a:p>
              <a:p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 smtClean="0"/>
                  <a:t> is still an error-correcting code.</a:t>
                </a:r>
              </a:p>
              <a:p>
                <a:pPr lvl="1"/>
                <a:r>
                  <a:rPr lang="en-US" dirty="0" smtClean="0"/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 smtClean="0"/>
                  <a:t> small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 smtClean="0"/>
                  <a:t> small!</a:t>
                </a:r>
              </a:p>
              <a:p>
                <a:r>
                  <a:rPr lang="en-US" dirty="0" smtClean="0"/>
                  <a:t>Putting things together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Theorem.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 r="-1556" b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30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Wrapping up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676400"/>
                <a:ext cx="8382000" cy="452596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Covered:</a:t>
                </a:r>
              </a:p>
              <a:p>
                <a:pPr lvl="1"/>
                <a:r>
                  <a:rPr lang="en-US" dirty="0" smtClean="0"/>
                  <a:t>LTCs and LDCs in high-rate regime.</a:t>
                </a:r>
              </a:p>
              <a:p>
                <a:pPr lvl="1"/>
                <a:r>
                  <a:rPr lang="en-US" dirty="0" smtClean="0"/>
                  <a:t>Many new developments: Simple, but surprising!</a:t>
                </a:r>
              </a:p>
              <a:p>
                <a:r>
                  <a:rPr lang="en-US" dirty="0" smtClean="0"/>
                  <a:t>Not Covered:</a:t>
                </a:r>
              </a:p>
              <a:p>
                <a:pPr lvl="1"/>
                <a:r>
                  <a:rPr lang="en-US" dirty="0" smtClean="0"/>
                  <a:t>LTCs and LDCs in low-query regime:</a:t>
                </a:r>
              </a:p>
              <a:p>
                <a:pPr lvl="2"/>
                <a:r>
                  <a:rPr lang="en-US" dirty="0" smtClean="0"/>
                  <a:t>[</a:t>
                </a:r>
                <a:r>
                  <a:rPr lang="en-US" dirty="0" err="1" smtClean="0"/>
                  <a:t>Yekhanin,Efremenko,Dvir-Gopi</a:t>
                </a:r>
                <a:r>
                  <a:rPr lang="en-US" dirty="0" smtClean="0"/>
                  <a:t>]: 3-query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2-query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[</a:t>
                </a:r>
                <a:r>
                  <a:rPr lang="en-US" dirty="0" err="1" smtClean="0"/>
                  <a:t>Dinur</a:t>
                </a:r>
                <a:r>
                  <a:rPr lang="en-US" dirty="0" smtClean="0"/>
                  <a:t>, Meir, </a:t>
                </a:r>
                <a:r>
                  <a:rPr lang="en-US" dirty="0" err="1" smtClean="0"/>
                  <a:t>Viderman</a:t>
                </a:r>
                <a:r>
                  <a:rPr lang="en-US" dirty="0" smtClean="0"/>
                  <a:t>]: 3-query LTCs, Rate = 1/</a:t>
                </a:r>
                <a:r>
                  <a:rPr lang="en-US" dirty="0" err="1" smtClean="0"/>
                  <a:t>polylog</a:t>
                </a:r>
                <a:r>
                  <a:rPr lang="en-US" dirty="0" smtClean="0"/>
                  <a:t> n</a:t>
                </a:r>
              </a:p>
              <a:p>
                <a:r>
                  <a:rPr lang="en-US" dirty="0" smtClean="0"/>
                  <a:t>Open:</a:t>
                </a:r>
              </a:p>
              <a:p>
                <a:pPr lvl="1"/>
                <a:r>
                  <a:rPr lang="en-US" dirty="0" smtClean="0"/>
                  <a:t>LTCs + LDCs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/>
                      </a:rPr>
                      <m:t>polylog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: Can you beat multivariate polynomials?</a:t>
                </a:r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676400"/>
                <a:ext cx="8382000" cy="4525963"/>
              </a:xfrm>
              <a:blipFill rotWithShape="1">
                <a:blip r:embed="rId2"/>
                <a:stretch>
                  <a:fillRect l="-1527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85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Part 0 - A Definition: Robust Testing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71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01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testing and Robustness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Generic test for code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⊆{</m:t>
                    </m:r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 smtClean="0"/>
                  <a:t>, pick some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 smtClean="0"/>
                  <a:t>, and verify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Test defined by distribution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Often,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 itself an error-correcting code!</a:t>
                </a:r>
              </a:p>
              <a:p>
                <a:r>
                  <a:rPr lang="en-US" dirty="0" smtClean="0"/>
                  <a:t>Robust analysis (informally):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far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⇒ </m:t>
                    </m:r>
                  </m:oMath>
                </a14:m>
                <a:r>
                  <a:rPr lang="en-US" dirty="0" smtClean="0"/>
                  <a:t>usually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 smtClean="0"/>
                  <a:t> far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! </a:t>
                </a:r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(Stronger conclusion than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¬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/>
                                  </a:rPr>
                                  <m:t>​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 smtClean="0"/>
                  <a:t> 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24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testing and Robustness-II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Formally: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-robust w.r.t.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-test if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𝛿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"/>
                                    <m:endChr m:val="|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​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</a:rPr>
                      <m:t>𝛿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-robust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-sound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-sound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𝜖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ℓ</m:t>
                        </m:r>
                      </m:den>
                    </m:f>
                  </m:oMath>
                </a14:m>
                <a:r>
                  <a:rPr lang="en-US" dirty="0" smtClean="0"/>
                  <a:t>-robust</a:t>
                </a:r>
              </a:p>
              <a:p>
                <a:r>
                  <a:rPr lang="en-US" dirty="0" smtClean="0"/>
                  <a:t>Recursive testing: </a:t>
                </a:r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-robust </a:t>
                </a:r>
                <a:r>
                  <a:rPr lang="en-US" dirty="0" err="1" smtClean="0"/>
                  <a:t>wrt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-test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,ℓ)</m:t>
                    </m:r>
                  </m:oMath>
                </a14:m>
                <a:r>
                  <a:rPr lang="en-US" dirty="0" smtClean="0"/>
                  <a:t>-LTC,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  <m:r>
                          <a:rPr lang="en-US" b="0" i="1" smtClean="0">
                            <a:latin typeface="Cambria Math"/>
                          </a:rPr>
                          <m:t>⋅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  <m:r>
                          <a:rPr lang="en-US" b="0" i="1" smtClean="0">
                            <a:latin typeface="Cambria Math"/>
                          </a:rPr>
                          <m:t>,ℓ</m:t>
                        </m:r>
                      </m:e>
                    </m:d>
                  </m:oMath>
                </a14:m>
                <a:r>
                  <a:rPr lang="en-US" dirty="0" smtClean="0"/>
                  <a:t>-LTC</a:t>
                </a:r>
              </a:p>
              <a:p>
                <a:r>
                  <a:rPr lang="en-US" dirty="0" smtClean="0"/>
                  <a:t>Goal from now: Robust testing.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1926" b="-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6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Part 1: Tensor Product Codes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45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Tensor Product Codes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dirty="0" smtClean="0"/>
                      <m:t>Given</m:t>
                    </m:r>
                    <m:r>
                      <m:rPr>
                        <m:nor/>
                      </m:rPr>
                      <a:rPr lang="en-US" sz="2600" dirty="0" smtClean="0"/>
                      <m:t> </m:t>
                    </m:r>
                    <m:r>
                      <a:rPr lang="en-US" sz="2600" b="0" i="1" smtClean="0">
                        <a:solidFill>
                          <a:srgbClr val="008000"/>
                        </a:solidFill>
                        <a:latin typeface="Cambria Math"/>
                      </a:rPr>
                      <m:t>𝐵</m:t>
                    </m:r>
                    <m:r>
                      <a:rPr lang="en-US" sz="2600" b="0" i="1" smtClean="0">
                        <a:solidFill>
                          <a:srgbClr val="008000"/>
                        </a:solidFill>
                        <a:latin typeface="Cambria Math"/>
                      </a:rPr>
                      <m:t>⊆</m:t>
                    </m:r>
                    <m:d>
                      <m:dPr>
                        <m:begChr m:val="{"/>
                        <m:endChr m:val="}"/>
                        <m:ctrlPr>
                          <a:rPr lang="en-US" sz="2600" i="1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6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6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6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  <m:r>
                      <m:rPr>
                        <m:nor/>
                      </m:rPr>
                      <a:rPr lang="en-US" sz="2600" dirty="0"/>
                      <m:t> </m:t>
                    </m:r>
                    <m:r>
                      <m:rPr>
                        <m:nor/>
                      </m:rPr>
                      <a:rPr lang="en-US" sz="2600" dirty="0"/>
                      <m:t>and</m:t>
                    </m:r>
                    <m:r>
                      <m:rPr>
                        <m:nor/>
                      </m:rPr>
                      <a:rPr lang="en-US" sz="2600" dirty="0"/>
                      <m:t> </m:t>
                    </m:r>
                    <m:r>
                      <a:rPr lang="en-US" sz="2600" b="0" i="1" smtClean="0">
                        <a:solidFill>
                          <a:srgbClr val="008000"/>
                        </a:solidFill>
                        <a:latin typeface="Cambria Math"/>
                      </a:rPr>
                      <m:t>𝐶</m:t>
                    </m:r>
                    <m:r>
                      <a:rPr lang="en-US" sz="26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{"/>
                        <m:endChr m:val="}"/>
                        <m:ctrlPr>
                          <a:rPr lang="en-US" sz="2600" i="1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6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6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6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  <m:r>
                      <m:rPr>
                        <m:nor/>
                      </m:rPr>
                      <a:rPr lang="en-US" sz="2600" dirty="0"/>
                      <m:t>,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𝐵</m:t>
                      </m:r>
                      <m:r>
                        <a:rPr lang="en-US" sz="2800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𝐶</m:t>
                      </m:r>
                      <m:r>
                        <a:rPr lang="en-US" sz="280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≝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8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8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8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8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𝔽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| ∀</m:t>
                          </m:r>
                          <m:r>
                            <a:rPr lang="en-US" sz="28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⋅,</m:t>
                              </m:r>
                              <m:r>
                                <a:rPr lang="en-US" sz="28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𝐵</m:t>
                          </m:r>
                          <m:r>
                            <a:rPr lang="en-US" sz="28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 &amp; </m:t>
                          </m:r>
                          <m:r>
                            <a:rPr lang="en-US" sz="28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,⋅</m:t>
                              </m:r>
                            </m:e>
                          </m:d>
                          <m:r>
                            <a:rPr lang="en-US" sz="28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⊗</m:t>
                    </m:r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 non-empty?</a:t>
                </a:r>
              </a:p>
              <a:p>
                <a:pPr lvl="1"/>
                <a:r>
                  <a:rPr lang="en-US" dirty="0" smtClean="0"/>
                  <a:t>Miracle of linear algebra: </a:t>
                </a:r>
                <a:endParaRPr lang="en-US" i="1" dirty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smtClean="0">
                          <a:latin typeface="Cambria Math"/>
                        </a:rPr>
                        <m:t>dim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/>
                        </a:rPr>
                        <m:t>dim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/>
                        </a:rPr>
                        <m:t>dim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(Not to be dismissed lightly! Fails miserably even for additive codes.)</a:t>
                </a:r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8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i="1">
                            <a:solidFill>
                              <a:srgbClr val="008000"/>
                            </a:solidFill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≝</m:t>
                    </m:r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𝐵</m:t>
                    </m:r>
                    <m:r>
                      <a:rPr lang="en-US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𝐵</m:t>
                    </m:r>
                    <m:r>
                      <a:rPr lang="en-US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⊗⋯⊗</m:t>
                    </m:r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𝐵</m:t>
                    </m:r>
                  </m:oMath>
                </a14:m>
                <a:endParaRPr lang="en-US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Tensor Product Codes - 2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Locality from tensors: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 smtClean="0"/>
                  <a:t> then </a:t>
                </a:r>
              </a:p>
              <a:p>
                <a:pPr lvl="1"/>
                <a:r>
                  <a:rPr lang="en-US" dirty="0" smtClean="0"/>
                  <a:t>Block-length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0" smtClean="0">
                        <a:latin typeface="Cambria Math"/>
                      </a:rPr>
                      <m:t>;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Constraints of length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 smtClean="0"/>
                  <a:t> (axis-parallel lines)</a:t>
                </a:r>
              </a:p>
              <a:p>
                <a:r>
                  <a:rPr lang="en-US" dirty="0" smtClean="0"/>
                  <a:t>Candidate test: “Lines test”</a:t>
                </a:r>
              </a:p>
              <a:p>
                <a:pPr lvl="1"/>
                <a:r>
                  <a:rPr lang="en-US" dirty="0" smtClean="0"/>
                  <a:t>Pick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∈[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 smtClean="0"/>
                  <a:t> uniformly. Verify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/>
                              </a:rPr>
                              <m:t>​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:=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Sound? Robust? Hope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Question raised in [</a:t>
                </a:r>
                <a:r>
                  <a:rPr lang="en-US" dirty="0" err="1" smtClean="0"/>
                  <a:t>Ben-Sasson+S</a:t>
                </a:r>
                <a:r>
                  <a:rPr lang="en-US" dirty="0" smtClean="0"/>
                  <a:t> ’04].</a:t>
                </a:r>
              </a:p>
              <a:p>
                <a:pPr lvl="1"/>
                <a:r>
                  <a:rPr lang="en-US" dirty="0" smtClean="0"/>
                  <a:t>Answered negatively by [P. Valiant ’05].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Tensor Products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Proposed by [Ben-Sasson+S’04]. Many </a:t>
                </a:r>
                <a:r>
                  <a:rPr lang="en-US" dirty="0" err="1" smtClean="0"/>
                  <a:t>strengthenings</a:t>
                </a:r>
                <a:r>
                  <a:rPr lang="en-US" dirty="0" smtClean="0"/>
                  <a:t> since, with final (?) word due to [</a:t>
                </a:r>
                <a:r>
                  <a:rPr lang="en-US" dirty="0" err="1" smtClean="0"/>
                  <a:t>Viderman</a:t>
                </a:r>
                <a:r>
                  <a:rPr lang="en-US" dirty="0" smtClean="0"/>
                  <a:t> ’11]</a:t>
                </a:r>
              </a:p>
              <a:p>
                <a:r>
                  <a:rPr lang="en-US" dirty="0" smtClean="0"/>
                  <a:t>Test 1: Test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 smtClean="0"/>
                  <a:t> using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 smtClean="0"/>
                  <a:t>-dimensional projections! </a:t>
                </a:r>
              </a:p>
              <a:p>
                <a:r>
                  <a:rPr lang="en-US" dirty="0" smtClean="0"/>
                  <a:t>Lemma: [</a:t>
                </a:r>
                <a:r>
                  <a:rPr lang="en-US" dirty="0" err="1" smtClean="0"/>
                  <a:t>Viderman</a:t>
                </a:r>
                <a:r>
                  <a:rPr lang="en-US" dirty="0" smtClean="0"/>
                  <a:t> ‘11]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</a:rPr>
                      <m:t>3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𝛿</m:t>
                    </m:r>
                    <m:r>
                      <a:rPr lang="en-US" b="0" i="1" smtClean="0">
                        <a:latin typeface="Cambria Math"/>
                      </a:rPr>
                      <m:t>, ∃</m:t>
                    </m:r>
                    <m:r>
                      <a:rPr lang="en-US" b="0" i="1" smtClean="0">
                        <a:latin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 such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</a:rPr>
                      <m:t>𝛿</m:t>
                    </m:r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-robust </a:t>
                </a:r>
                <a:r>
                  <a:rPr lang="en-US" dirty="0" err="1" smtClean="0"/>
                  <a:t>wrt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 smtClean="0"/>
                  <a:t>-test.</a:t>
                </a:r>
              </a:p>
              <a:p>
                <a:r>
                  <a:rPr lang="en-US" dirty="0" smtClean="0"/>
                  <a:t>Test 2: Test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 smtClean="0"/>
                  <a:t> using 2-dimensional projections!</a:t>
                </a:r>
              </a:p>
              <a:p>
                <a:r>
                  <a:rPr lang="en-US" dirty="0" smtClean="0"/>
                  <a:t>Theorem: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𝛿</m:t>
                    </m:r>
                    <m:r>
                      <a:rPr lang="en-US" b="0" i="0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∃</m:t>
                    </m:r>
                    <m:r>
                      <a:rPr lang="en-US" b="0" i="1" smtClean="0">
                        <a:latin typeface="Cambria Math"/>
                      </a:rPr>
                      <m:t>𝛽</m:t>
                    </m:r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</a:rPr>
                      <m:t>𝛿</m:t>
                    </m:r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𝛽</m:t>
                    </m:r>
                  </m:oMath>
                </a14:m>
                <a:r>
                  <a:rPr lang="en-US" dirty="0" smtClean="0"/>
                  <a:t>-robust </a:t>
                </a:r>
                <a:r>
                  <a:rPr lang="en-US" dirty="0" err="1" smtClean="0"/>
                  <a:t>wrt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-test</a:t>
                </a:r>
              </a:p>
              <a:p>
                <a:r>
                  <a:rPr lang="en-US" dirty="0" smtClean="0"/>
                  <a:t>Proof: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/>
                  <a:t> be robustness of (m-1)-dimensional test from Lemma.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𝛽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. QED.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022"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9,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Skoltech: Locality in Coding Theory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1E11-9067-4BBB-A5C4-DEA8C9A84C1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67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3750</TotalTime>
  <Words>2859</Words>
  <Application>Microsoft Office PowerPoint</Application>
  <PresentationFormat>On-screen Show (4:3)</PresentationFormat>
  <Paragraphs>310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Cambria Math</vt:lpstr>
      <vt:lpstr>Calibri</vt:lpstr>
      <vt:lpstr>Verdana</vt:lpstr>
      <vt:lpstr>Wingdings</vt:lpstr>
      <vt:lpstr>Office Theme</vt:lpstr>
      <vt:lpstr>Locality in Coding Theory II: LTCs</vt:lpstr>
      <vt:lpstr>Outline of this Part</vt:lpstr>
      <vt:lpstr>Part 0 - A Definition: Robust Testing</vt:lpstr>
      <vt:lpstr>Recursive testing and Robustness</vt:lpstr>
      <vt:lpstr>Recursive testing and Robustness-II</vt:lpstr>
      <vt:lpstr>Part 1: Tensor Product Codes</vt:lpstr>
      <vt:lpstr>Tensor Product Codes</vt:lpstr>
      <vt:lpstr>Tensor Product Codes - 2</vt:lpstr>
      <vt:lpstr>Testing Tensor Products</vt:lpstr>
      <vt:lpstr>Proof of Lemma (m=3)</vt:lpstr>
      <vt:lpstr>Testing via Tensor Products</vt:lpstr>
      <vt:lpstr>Part 2: Testing &amp; Composition</vt:lpstr>
      <vt:lpstr>Zig-Zag Approach</vt:lpstr>
      <vt:lpstr>Zig-Zag LTC Construction [KMR-ZS’16b]</vt:lpstr>
      <vt:lpstr>Zig-Zag LTC Theorem</vt:lpstr>
      <vt:lpstr>Part 3: Testing by Symmetries</vt:lpstr>
      <vt:lpstr>Motivation</vt:lpstr>
      <vt:lpstr>Testing via Symmetries</vt:lpstr>
      <vt:lpstr>Lifting Results</vt:lpstr>
      <vt:lpstr>Single-Orbit Codes</vt:lpstr>
      <vt:lpstr>Testing Single-Orbit Codes</vt:lpstr>
      <vt:lpstr>ℓ-single-orbit ⇒ ℓ-locally testable</vt:lpstr>
      <vt:lpstr>Analysis (contd.)</vt:lpstr>
      <vt:lpstr>Matrix Magic explained</vt:lpstr>
      <vt:lpstr>Robust testing of Lifted Codes</vt:lpstr>
      <vt:lpstr>Robust Testing of Lifted Codes</vt:lpstr>
      <vt:lpstr>Tensors: Key to understanding Lifts</vt:lpstr>
      <vt:lpstr>Actual Analysis </vt:lpstr>
      <vt:lpstr>Wrapping up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5</dc:title>
  <dc:creator>Madhu</dc:creator>
  <cp:lastModifiedBy>Madhu Sudan</cp:lastModifiedBy>
  <cp:revision>227</cp:revision>
  <dcterms:created xsi:type="dcterms:W3CDTF">2012-01-08T23:13:00Z</dcterms:created>
  <dcterms:modified xsi:type="dcterms:W3CDTF">2016-04-11T06:35:13Z</dcterms:modified>
</cp:coreProperties>
</file>